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notesMasterIdLst>
    <p:notesMasterId r:id="rId10"/>
  </p:notesMasterIdLst>
  <p:sldIdLst>
    <p:sldId id="354" r:id="rId2"/>
    <p:sldId id="400" r:id="rId3"/>
    <p:sldId id="363" r:id="rId4"/>
    <p:sldId id="402" r:id="rId5"/>
    <p:sldId id="403" r:id="rId6"/>
    <p:sldId id="404" r:id="rId7"/>
    <p:sldId id="401" r:id="rId8"/>
    <p:sldId id="405" r:id="rId9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3" userDrawn="1">
          <p15:clr>
            <a:srgbClr val="A4A3A4"/>
          </p15:clr>
        </p15:guide>
        <p15:guide id="2" pos="129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gelica Saharai Nava Contreras" initials="ASNC" lastIdx="3" clrIdx="0">
    <p:extLst>
      <p:ext uri="{19B8F6BF-5375-455C-9EA6-DF929625EA0E}">
        <p15:presenceInfo xmlns:p15="http://schemas.microsoft.com/office/powerpoint/2012/main" userId="Angelica Saharai Nava Contrer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EEDE"/>
    <a:srgbClr val="000000"/>
    <a:srgbClr val="691A30"/>
    <a:srgbClr val="D6BA8C"/>
    <a:srgbClr val="D64A5E"/>
    <a:srgbClr val="9D2436"/>
    <a:srgbClr val="4E232E"/>
    <a:srgbClr val="D4C19C"/>
    <a:srgbClr val="285C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/>
    <p:restoredTop sz="96374" autoAdjust="0"/>
  </p:normalViewPr>
  <p:slideViewPr>
    <p:cSldViewPr snapToGrid="0" snapToObjects="1" showGuides="1">
      <p:cViewPr varScale="1">
        <p:scale>
          <a:sx n="110" d="100"/>
          <a:sy n="110" d="100"/>
        </p:scale>
        <p:origin x="1566" y="108"/>
      </p:cViewPr>
      <p:guideLst>
        <p:guide orient="horz" pos="1253"/>
        <p:guide pos="12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4EBCC-7A52-483E-BF05-A051F4A18C18}" type="datetimeFigureOut">
              <a:rPr lang="es-MX" smtClean="0"/>
              <a:t>08/08/2019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5700"/>
            <a:ext cx="4156075" cy="3116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1" y="4444860"/>
            <a:ext cx="560832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8EE3B-C4C0-484D-82A0-231D0C2BEF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60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08/08/2019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3337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08/08/2019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5749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08/08/2019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720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08/08/2019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492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08/08/2019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940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08/08/2019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980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08/08/2019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782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08/08/2019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303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08/08/2019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036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08/08/2019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341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CC10-A8D5-6F45-987A-234473C39BB0}" type="datetimeFigureOut">
              <a:rPr lang="es-MX" smtClean="0"/>
              <a:t>08/08/2019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0771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1CC10-A8D5-6F45-987A-234473C39BB0}" type="datetimeFigureOut">
              <a:rPr lang="es-MX" smtClean="0"/>
              <a:t>08/08/2019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99584-B0F0-0E4E-9EE4-45EB401E70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298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vinculacion.cultura.gob.mx/subsidios/normatividad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Rectángulo"/>
          <p:cNvSpPr/>
          <p:nvPr/>
        </p:nvSpPr>
        <p:spPr>
          <a:xfrm>
            <a:off x="400099" y="1959962"/>
            <a:ext cx="8602442" cy="116322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es-MX" sz="4400" b="1" dirty="0">
                <a:solidFill>
                  <a:srgbClr val="D6BA8C"/>
                </a:solidFill>
                <a:latin typeface="Montserrat" panose="00000500000000000000" pitchFamily="2" charset="0"/>
              </a:rPr>
              <a:t>Contraloría Social </a:t>
            </a:r>
          </a:p>
          <a:p>
            <a:pPr algn="ctr"/>
            <a:r>
              <a:rPr lang="es-MX" sz="4400" b="1" dirty="0">
                <a:solidFill>
                  <a:srgbClr val="D6BA8C"/>
                </a:solidFill>
                <a:latin typeface="Montserrat" panose="00000500000000000000" pitchFamily="2" charset="0"/>
              </a:rPr>
              <a:t>AIEC 2019</a:t>
            </a:r>
          </a:p>
          <a:p>
            <a:pPr algn="ctr"/>
            <a:endParaRPr lang="es-ES" sz="1400" dirty="0">
              <a:solidFill>
                <a:srgbClr val="621132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10" name="Imagen 9" descr="Imagen que contiene objeto&#10;&#10;Descripción generada automáticamente">
            <a:extLst>
              <a:ext uri="{FF2B5EF4-FFF2-40B4-BE49-F238E27FC236}">
                <a16:creationId xmlns:a16="http://schemas.microsoft.com/office/drawing/2014/main" id="{17D13201-4626-4027-A06F-875A60E7B1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0968" y="401311"/>
            <a:ext cx="5586856" cy="892989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4E5A5CA2-AA45-4285-9C66-FE1DD32EB9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9178" y="6078120"/>
            <a:ext cx="2830326" cy="498972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DA5FBBED-C4D7-48E1-9024-69DBA375BC47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0213" y="3893465"/>
            <a:ext cx="3428365" cy="1242695"/>
          </a:xfrm>
          <a:prstGeom prst="rect">
            <a:avLst/>
          </a:prstGeom>
          <a:noFill/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2AFB40B-F977-4CAE-83EA-1C1BB211BA4A}"/>
              </a:ext>
            </a:extLst>
          </p:cNvPr>
          <p:cNvSpPr txBox="1"/>
          <p:nvPr/>
        </p:nvSpPr>
        <p:spPr>
          <a:xfrm>
            <a:off x="310392" y="6249799"/>
            <a:ext cx="2181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Agosto 2019</a:t>
            </a:r>
          </a:p>
        </p:txBody>
      </p:sp>
    </p:spTree>
    <p:extLst>
      <p:ext uri="{BB962C8B-B14F-4D97-AF65-F5344CB8AC3E}">
        <p14:creationId xmlns:p14="http://schemas.microsoft.com/office/powerpoint/2010/main" val="363819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Rectángulo"/>
          <p:cNvSpPr/>
          <p:nvPr/>
        </p:nvSpPr>
        <p:spPr>
          <a:xfrm>
            <a:off x="427839" y="1601813"/>
            <a:ext cx="3556932" cy="83099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s-MX" sz="3200" b="1" dirty="0">
                <a:solidFill>
                  <a:srgbClr val="D6BA8C"/>
                </a:solidFill>
                <a:latin typeface="Montserrat" panose="00000500000000000000" pitchFamily="2" charset="0"/>
              </a:rPr>
              <a:t>Introducción</a:t>
            </a:r>
            <a:endParaRPr lang="es-MX" sz="2800" b="1" dirty="0">
              <a:solidFill>
                <a:srgbClr val="D6BA8C"/>
              </a:solidFill>
              <a:latin typeface="Montserrat" panose="00000500000000000000" pitchFamily="2" charset="0"/>
            </a:endParaRPr>
          </a:p>
        </p:txBody>
      </p:sp>
      <p:pic>
        <p:nvPicPr>
          <p:cNvPr id="10" name="Imagen 9" descr="Imagen que contiene objeto&#10;&#10;Descripción generada automáticamente">
            <a:extLst>
              <a:ext uri="{FF2B5EF4-FFF2-40B4-BE49-F238E27FC236}">
                <a16:creationId xmlns:a16="http://schemas.microsoft.com/office/drawing/2014/main" id="{17D13201-4626-4027-A06F-875A60E7B1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8638" y="280908"/>
            <a:ext cx="3226724" cy="515751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4E5A5CA2-AA45-4285-9C66-FE1DD32EB9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5362" y="6078120"/>
            <a:ext cx="2500766" cy="440872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DA5FBBED-C4D7-48E1-9024-69DBA375BC47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5743" y="5750604"/>
            <a:ext cx="2021747" cy="864066"/>
          </a:xfrm>
          <a:prstGeom prst="rect">
            <a:avLst/>
          </a:prstGeom>
          <a:noFill/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CC468BFD-C2CC-49CC-83C8-A6074EF158D2}"/>
              </a:ext>
            </a:extLst>
          </p:cNvPr>
          <p:cNvSpPr/>
          <p:nvPr/>
        </p:nvSpPr>
        <p:spPr>
          <a:xfrm>
            <a:off x="355743" y="3093332"/>
            <a:ext cx="67497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¿Qué es el AIEC?</a:t>
            </a:r>
          </a:p>
          <a:p>
            <a:endParaRPr lang="es-MX" sz="2400" b="1" dirty="0">
              <a:solidFill>
                <a:srgbClr val="691A30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4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¿Qué es la Contraloría Social (CS)?</a:t>
            </a:r>
          </a:p>
        </p:txBody>
      </p:sp>
    </p:spTree>
    <p:extLst>
      <p:ext uri="{BB962C8B-B14F-4D97-AF65-F5344CB8AC3E}">
        <p14:creationId xmlns:p14="http://schemas.microsoft.com/office/powerpoint/2010/main" val="3857226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Marcador de contenido">
            <a:extLst>
              <a:ext uri="{FF2B5EF4-FFF2-40B4-BE49-F238E27FC236}">
                <a16:creationId xmlns:a16="http://schemas.microsoft.com/office/drawing/2014/main" id="{77EE57C9-ACA6-4C80-95E2-658570CA6FEE}"/>
              </a:ext>
            </a:extLst>
          </p:cNvPr>
          <p:cNvSpPr txBox="1">
            <a:spLocks/>
          </p:cNvSpPr>
          <p:nvPr/>
        </p:nvSpPr>
        <p:spPr>
          <a:xfrm>
            <a:off x="689768" y="1666741"/>
            <a:ext cx="7686136" cy="4535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endParaRPr lang="es-MX" dirty="0">
              <a:solidFill>
                <a:prstClr val="white"/>
              </a:solidFill>
            </a:endParaRPr>
          </a:p>
          <a:p>
            <a:pPr lvl="2"/>
            <a:endParaRPr lang="es-MX" dirty="0">
              <a:solidFill>
                <a:prstClr val="white"/>
              </a:solidFill>
            </a:endParaRPr>
          </a:p>
          <a:p>
            <a:pPr lvl="1"/>
            <a:endParaRPr lang="es-MX" sz="1800" dirty="0">
              <a:solidFill>
                <a:prstClr val="white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-253288" y="1041429"/>
            <a:ext cx="6335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ENLACE DE CONTRALORÍA SOCIAL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321972" y="3204594"/>
            <a:ext cx="3688595" cy="2548535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b="1" dirty="0">
                <a:solidFill>
                  <a:srgbClr val="621132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¿Qué es un enlace de Contraloría Social?</a:t>
            </a:r>
          </a:p>
          <a:p>
            <a:endParaRPr lang="es-MX" sz="2000" dirty="0">
              <a:solidFill>
                <a:srgbClr val="621132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r>
              <a:rPr lang="es-MX" sz="20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Es un funcionario designado por la IEC para llevar a cabo el seguimiento de la CS</a:t>
            </a:r>
          </a:p>
          <a:p>
            <a:pPr marL="457200" indent="-457200">
              <a:buFont typeface="+mj-lt"/>
              <a:buAutoNum type="arabicPeriod"/>
            </a:pPr>
            <a:endParaRPr lang="es-MX" sz="2000" dirty="0">
              <a:solidFill>
                <a:srgbClr val="621132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endParaRPr lang="es-MX" sz="2000" dirty="0">
              <a:solidFill>
                <a:srgbClr val="621132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3788229" y="2194472"/>
            <a:ext cx="5164531" cy="3779758"/>
          </a:xfrm>
          <a:prstGeom prst="roundRect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Prepara el Programa Estatal de Trabajo de Contraloría Social (PETCS)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>
              <a:solidFill>
                <a:srgbClr val="285C4D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Difunde la convocatoria para conformar el Comité de Contraloría Social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>
              <a:solidFill>
                <a:srgbClr val="285C4D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Da seguimiento a la Contraloría Social (constitución, levantamiento de actas, actualizar el Sistema de Información de Contraloría Social (SICS)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4669317" y="1710442"/>
            <a:ext cx="3921963" cy="442674"/>
          </a:xfrm>
          <a:prstGeom prst="round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es-MX" sz="2000" b="1" dirty="0">
                <a:solidFill>
                  <a:srgbClr val="621132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¿Cuáles son sus actividades?</a:t>
            </a:r>
          </a:p>
        </p:txBody>
      </p:sp>
      <p:pic>
        <p:nvPicPr>
          <p:cNvPr id="15" name="Imagen 14" descr="Imagen que contiene objeto&#10;&#10;Descripción generada automáticamente">
            <a:extLst>
              <a:ext uri="{FF2B5EF4-FFF2-40B4-BE49-F238E27FC236}">
                <a16:creationId xmlns:a16="http://schemas.microsoft.com/office/drawing/2014/main" id="{5FF35DEF-5209-43AA-8C89-035D6D51EF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6203" y="247927"/>
            <a:ext cx="3183869" cy="508902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E95BAC6-902E-4BE2-8CDB-158AB7B14C2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1972" y="5916776"/>
            <a:ext cx="2021747" cy="864066"/>
          </a:xfrm>
          <a:prstGeom prst="rect">
            <a:avLst/>
          </a:prstGeom>
          <a:noFill/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4B03EB1B-BF5E-4E02-B327-320F5FB65D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85362" y="6220733"/>
            <a:ext cx="2500766" cy="440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277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Marcador de contenido">
            <a:extLst>
              <a:ext uri="{FF2B5EF4-FFF2-40B4-BE49-F238E27FC236}">
                <a16:creationId xmlns:a16="http://schemas.microsoft.com/office/drawing/2014/main" id="{77EE57C9-ACA6-4C80-95E2-658570CA6FEE}"/>
              </a:ext>
            </a:extLst>
          </p:cNvPr>
          <p:cNvSpPr txBox="1">
            <a:spLocks/>
          </p:cNvSpPr>
          <p:nvPr/>
        </p:nvSpPr>
        <p:spPr>
          <a:xfrm>
            <a:off x="689768" y="1666741"/>
            <a:ext cx="7686136" cy="4535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endParaRPr lang="es-MX" dirty="0">
              <a:solidFill>
                <a:prstClr val="white"/>
              </a:solidFill>
            </a:endParaRPr>
          </a:p>
          <a:p>
            <a:pPr lvl="2"/>
            <a:endParaRPr lang="es-MX" dirty="0">
              <a:solidFill>
                <a:prstClr val="white"/>
              </a:solidFill>
            </a:endParaRPr>
          </a:p>
          <a:p>
            <a:pPr lvl="1"/>
            <a:endParaRPr lang="es-MX" sz="1800" dirty="0">
              <a:solidFill>
                <a:prstClr val="white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-253288" y="1393767"/>
            <a:ext cx="6335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CONTRALORES SOCIALES 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321972" y="2491676"/>
            <a:ext cx="3688595" cy="304015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b="1" dirty="0">
                <a:solidFill>
                  <a:srgbClr val="621132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¿Quiénes son los contralores sociales?</a:t>
            </a:r>
          </a:p>
          <a:p>
            <a:endParaRPr lang="es-MX" sz="2000" dirty="0">
              <a:solidFill>
                <a:srgbClr val="621132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r>
              <a:rPr lang="es-MX" sz="20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Beneficiarios que hayan decidido participar en las actividades de CS</a:t>
            </a:r>
            <a:endParaRPr lang="es-MX" sz="2000" dirty="0">
              <a:solidFill>
                <a:srgbClr val="621132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endParaRPr lang="es-MX" sz="2000" dirty="0">
              <a:solidFill>
                <a:srgbClr val="621132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4245601" y="2998658"/>
            <a:ext cx="4707159" cy="1634490"/>
          </a:xfrm>
          <a:prstGeom prst="roundRect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Observar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>
              <a:solidFill>
                <a:srgbClr val="285C4D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Informar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>
              <a:solidFill>
                <a:srgbClr val="285C4D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Denunciar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4613946" y="2381562"/>
            <a:ext cx="3968946" cy="442674"/>
          </a:xfrm>
          <a:prstGeom prst="round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s-MX" sz="2000" b="1" dirty="0">
                <a:solidFill>
                  <a:srgbClr val="621132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¿Cuáles son sus actividades?</a:t>
            </a:r>
          </a:p>
        </p:txBody>
      </p:sp>
      <p:pic>
        <p:nvPicPr>
          <p:cNvPr id="16" name="Imagen 15" descr="Imagen que contiene objeto&#10;&#10;Descripción generada automáticamente">
            <a:extLst>
              <a:ext uri="{FF2B5EF4-FFF2-40B4-BE49-F238E27FC236}">
                <a16:creationId xmlns:a16="http://schemas.microsoft.com/office/drawing/2014/main" id="{55162882-C455-4C09-A94A-AAF735D415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6203" y="247927"/>
            <a:ext cx="3183869" cy="508902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677CEEFF-72EA-4062-A5ED-E2D168207E0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1972" y="5916776"/>
            <a:ext cx="2021747" cy="864066"/>
          </a:xfrm>
          <a:prstGeom prst="rect">
            <a:avLst/>
          </a:prstGeom>
          <a:noFill/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80280E1D-3BB3-4DAA-A96B-6B07F32439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8918" y="6153621"/>
            <a:ext cx="2500766" cy="440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483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Marcador de contenido">
            <a:extLst>
              <a:ext uri="{FF2B5EF4-FFF2-40B4-BE49-F238E27FC236}">
                <a16:creationId xmlns:a16="http://schemas.microsoft.com/office/drawing/2014/main" id="{77EE57C9-ACA6-4C80-95E2-658570CA6FEE}"/>
              </a:ext>
            </a:extLst>
          </p:cNvPr>
          <p:cNvSpPr txBox="1">
            <a:spLocks/>
          </p:cNvSpPr>
          <p:nvPr/>
        </p:nvSpPr>
        <p:spPr>
          <a:xfrm>
            <a:off x="689768" y="1666741"/>
            <a:ext cx="7686136" cy="4535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endParaRPr lang="es-MX" dirty="0">
              <a:solidFill>
                <a:prstClr val="white"/>
              </a:solidFill>
            </a:endParaRPr>
          </a:p>
          <a:p>
            <a:pPr lvl="2"/>
            <a:endParaRPr lang="es-MX" dirty="0">
              <a:solidFill>
                <a:prstClr val="white"/>
              </a:solidFill>
            </a:endParaRPr>
          </a:p>
          <a:p>
            <a:pPr lvl="1"/>
            <a:endParaRPr lang="es-MX" sz="1800" dirty="0">
              <a:solidFill>
                <a:prstClr val="white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-253288" y="1385378"/>
            <a:ext cx="6335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CONSTITUCIÓN DE COMITÉS 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411061" y="3413647"/>
            <a:ext cx="8541699" cy="2247424"/>
          </a:xfrm>
          <a:prstGeom prst="roundRect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Postularán libremente para fungir como Presidente y Secretario.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>
              <a:solidFill>
                <a:srgbClr val="285C4D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De ser más de dos ciudadanos, su participación se registrará como Vocales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>
              <a:solidFill>
                <a:srgbClr val="285C4D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La vigencia de los Comités será hasta de un año, dependiendo de la duración del proyecto.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617430" y="2151744"/>
            <a:ext cx="7836802" cy="1021556"/>
          </a:xfrm>
          <a:prstGeom prst="round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s-MX" b="1" dirty="0">
                <a:solidFill>
                  <a:srgbClr val="621132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La IEC, a través de medios impresos o electrónicos convocará e identificará a los beneficiarios, hombres y mujeres de manera equitativa para integrar el Comité de Contraloría Social (CCS) </a:t>
            </a:r>
          </a:p>
        </p:txBody>
      </p:sp>
      <p:pic>
        <p:nvPicPr>
          <p:cNvPr id="16" name="Imagen 15" descr="Imagen que contiene objeto&#10;&#10;Descripción generada automáticamente">
            <a:extLst>
              <a:ext uri="{FF2B5EF4-FFF2-40B4-BE49-F238E27FC236}">
                <a16:creationId xmlns:a16="http://schemas.microsoft.com/office/drawing/2014/main" id="{851C5891-42BC-410A-977E-0E766F4D27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6203" y="247927"/>
            <a:ext cx="3183869" cy="508902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1981BDC2-8A6E-497F-8984-1A50AFBDE42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8416" y="5916776"/>
            <a:ext cx="2021747" cy="864066"/>
          </a:xfrm>
          <a:prstGeom prst="rect">
            <a:avLst/>
          </a:prstGeom>
          <a:noFill/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012FF83-2BC6-46D7-89BC-1077020725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2140" y="6103287"/>
            <a:ext cx="2500766" cy="440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692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Marcador de contenido">
            <a:extLst>
              <a:ext uri="{FF2B5EF4-FFF2-40B4-BE49-F238E27FC236}">
                <a16:creationId xmlns:a16="http://schemas.microsoft.com/office/drawing/2014/main" id="{77EE57C9-ACA6-4C80-95E2-658570CA6FEE}"/>
              </a:ext>
            </a:extLst>
          </p:cNvPr>
          <p:cNvSpPr txBox="1">
            <a:spLocks/>
          </p:cNvSpPr>
          <p:nvPr/>
        </p:nvSpPr>
        <p:spPr>
          <a:xfrm>
            <a:off x="689768" y="1666741"/>
            <a:ext cx="7686136" cy="4535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endParaRPr lang="es-MX" dirty="0">
              <a:solidFill>
                <a:prstClr val="white"/>
              </a:solidFill>
            </a:endParaRPr>
          </a:p>
          <a:p>
            <a:pPr lvl="2"/>
            <a:endParaRPr lang="es-MX" dirty="0">
              <a:solidFill>
                <a:prstClr val="white"/>
              </a:solidFill>
            </a:endParaRPr>
          </a:p>
          <a:p>
            <a:pPr lvl="1"/>
            <a:endParaRPr lang="es-MX" sz="1800" dirty="0">
              <a:solidFill>
                <a:prstClr val="white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-133165" y="1468971"/>
            <a:ext cx="6335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DOCUMENTOS NORMATIVOS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411061" y="3566880"/>
            <a:ext cx="8541699" cy="1940957"/>
          </a:xfrm>
          <a:prstGeom prst="roundRect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Proyecto cultural a vigilar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Reglas de Operación del AIEC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Leyes y Reglamentos aplicables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Lineamientos de CS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Esquema y Guía Operativa de 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285C4D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Anexos 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617430" y="2151744"/>
            <a:ext cx="7836802" cy="715089"/>
          </a:xfrm>
          <a:prstGeom prst="round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s-MX" b="1" dirty="0">
                <a:solidFill>
                  <a:srgbClr val="621132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Los documentos normativos que el enlace de CS deberá entregar a los Contralores Sociales </a:t>
            </a:r>
          </a:p>
        </p:txBody>
      </p:sp>
      <p:pic>
        <p:nvPicPr>
          <p:cNvPr id="16" name="Imagen 15" descr="Imagen que contiene objeto&#10;&#10;Descripción generada automáticamente">
            <a:extLst>
              <a:ext uri="{FF2B5EF4-FFF2-40B4-BE49-F238E27FC236}">
                <a16:creationId xmlns:a16="http://schemas.microsoft.com/office/drawing/2014/main" id="{851C5891-42BC-410A-977E-0E766F4D27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6203" y="247927"/>
            <a:ext cx="3183869" cy="508902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1981BDC2-8A6E-497F-8984-1A50AFBDE42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8416" y="5916776"/>
            <a:ext cx="2021747" cy="864066"/>
          </a:xfrm>
          <a:prstGeom prst="rect">
            <a:avLst/>
          </a:prstGeom>
          <a:noFill/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012FF83-2BC6-46D7-89BC-1077020725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2140" y="6103287"/>
            <a:ext cx="2500766" cy="440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937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magen que contiene objeto&#10;&#10;Descripción generada automáticamente">
            <a:extLst>
              <a:ext uri="{FF2B5EF4-FFF2-40B4-BE49-F238E27FC236}">
                <a16:creationId xmlns:a16="http://schemas.microsoft.com/office/drawing/2014/main" id="{17D13201-4626-4027-A06F-875A60E7B1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2304" y="401311"/>
            <a:ext cx="4368093" cy="698185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4E5A5CA2-AA45-4285-9C66-FE1DD32EB9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9178" y="6078120"/>
            <a:ext cx="2830326" cy="498972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DA5FBBED-C4D7-48E1-9024-69DBA375BC47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2612" y="193742"/>
            <a:ext cx="3064807" cy="1047829"/>
          </a:xfrm>
          <a:prstGeom prst="rect">
            <a:avLst/>
          </a:prstGeom>
          <a:noFill/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B1620577-605F-4A2E-8203-32B50803624F}"/>
              </a:ext>
            </a:extLst>
          </p:cNvPr>
          <p:cNvSpPr/>
          <p:nvPr/>
        </p:nvSpPr>
        <p:spPr>
          <a:xfrm>
            <a:off x="975360" y="2352564"/>
            <a:ext cx="7149737" cy="30119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s-MX" sz="28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Enlace electrónico para consulta y descarga de documentos normativos y formatos.</a:t>
            </a:r>
          </a:p>
          <a:p>
            <a:pPr algn="ctr"/>
            <a:endParaRPr lang="es-MX" sz="2800" b="1" dirty="0">
              <a:solidFill>
                <a:srgbClr val="691A30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algn="ctr"/>
            <a:r>
              <a:rPr lang="es-MX" b="1" dirty="0">
                <a:solidFill>
                  <a:srgbClr val="0070C0"/>
                </a:solidFill>
                <a:latin typeface="Montserrat" panose="00000500000000000000" pitchFamily="2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http://vinculacion.cultura.gob.mx//subsidios/normatividad/</a:t>
            </a:r>
            <a:endParaRPr lang="es-MX" b="1" dirty="0">
              <a:solidFill>
                <a:srgbClr val="0070C0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algn="ctr"/>
            <a:endParaRPr lang="es-MX" sz="2800" b="1" dirty="0">
              <a:solidFill>
                <a:srgbClr val="691A30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algn="ctr"/>
            <a:endParaRPr lang="es-MX" sz="2800" b="1" dirty="0">
              <a:solidFill>
                <a:srgbClr val="691A30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algn="ctr"/>
            <a:endParaRPr lang="es-MX" sz="2800" b="1" dirty="0">
              <a:solidFill>
                <a:srgbClr val="691A30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213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magen que contiene objeto&#10;&#10;Descripción generada automáticamente">
            <a:extLst>
              <a:ext uri="{FF2B5EF4-FFF2-40B4-BE49-F238E27FC236}">
                <a16:creationId xmlns:a16="http://schemas.microsoft.com/office/drawing/2014/main" id="{17D13201-4626-4027-A06F-875A60E7B1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2304" y="401311"/>
            <a:ext cx="4368093" cy="698185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4E5A5CA2-AA45-4285-9C66-FE1DD32EB9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9178" y="6078120"/>
            <a:ext cx="2830326" cy="498972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DA5FBBED-C4D7-48E1-9024-69DBA375BC47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2612" y="193742"/>
            <a:ext cx="3064807" cy="1047829"/>
          </a:xfrm>
          <a:prstGeom prst="rect">
            <a:avLst/>
          </a:prstGeom>
          <a:noFill/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B1620577-605F-4A2E-8203-32B50803624F}"/>
              </a:ext>
            </a:extLst>
          </p:cNvPr>
          <p:cNvSpPr/>
          <p:nvPr/>
        </p:nvSpPr>
        <p:spPr>
          <a:xfrm>
            <a:off x="975360" y="1864881"/>
            <a:ext cx="7149737" cy="30119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s-MX" sz="28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Contacto</a:t>
            </a:r>
          </a:p>
          <a:p>
            <a:pPr algn="ctr"/>
            <a:endParaRPr lang="es-MX" sz="2800" b="1" dirty="0">
              <a:solidFill>
                <a:srgbClr val="691A30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algn="ctr"/>
            <a:r>
              <a:rPr lang="es-MX" sz="28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Lic. Nora Mendoza Velázquez</a:t>
            </a:r>
          </a:p>
          <a:p>
            <a:pPr algn="ctr"/>
            <a:r>
              <a:rPr lang="es-MX" sz="28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Tel. 55 4155 0200</a:t>
            </a:r>
          </a:p>
          <a:p>
            <a:pPr algn="ctr"/>
            <a:r>
              <a:rPr lang="es-MX" sz="2800" b="1" dirty="0">
                <a:solidFill>
                  <a:srgbClr val="691A3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Ext. 9791 y 9456</a:t>
            </a:r>
          </a:p>
          <a:p>
            <a:pPr algn="ctr"/>
            <a:endParaRPr lang="pt-BR" sz="2800" b="1" dirty="0">
              <a:solidFill>
                <a:srgbClr val="691A30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algn="ctr"/>
            <a:r>
              <a:rPr lang="pt-BR" sz="2800" b="1" dirty="0">
                <a:solidFill>
                  <a:srgbClr val="0070C0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contraloriasocialaiec@cultura.gob.mx</a:t>
            </a:r>
            <a:endParaRPr lang="es-MX" sz="2800" b="1" dirty="0">
              <a:solidFill>
                <a:srgbClr val="0070C0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802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alizado 1">
      <a:dk1>
        <a:sysClr val="windowText" lastClr="000000"/>
      </a:dk1>
      <a:lt1>
        <a:sysClr val="window" lastClr="FFFFFF"/>
      </a:lt1>
      <a:dk2>
        <a:srgbClr val="44546A"/>
      </a:dk2>
      <a:lt2>
        <a:srgbClr val="BFBFBF"/>
      </a:lt2>
      <a:accent1>
        <a:srgbClr val="FBE5D5"/>
      </a:accent1>
      <a:accent2>
        <a:srgbClr val="F4B183"/>
      </a:accent2>
      <a:accent3>
        <a:srgbClr val="C5E0B3"/>
      </a:accent3>
      <a:accent4>
        <a:srgbClr val="FFC000"/>
      </a:accent4>
      <a:accent5>
        <a:srgbClr val="FBE5D5"/>
      </a:accent5>
      <a:accent6>
        <a:srgbClr val="FFD965"/>
      </a:accent6>
      <a:hlink>
        <a:srgbClr val="FEE599"/>
      </a:hlink>
      <a:folHlink>
        <a:srgbClr val="FFF2CC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16305</TotalTime>
  <Words>295</Words>
  <Application>Microsoft Office PowerPoint</Application>
  <PresentationFormat>Presentación en pantalla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Montserrat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Sociales SHCP</dc:title>
  <dc:creator>Usuario de Microsoft Office</dc:creator>
  <cp:lastModifiedBy>Claudio Aguilar Nava</cp:lastModifiedBy>
  <cp:revision>449</cp:revision>
  <cp:lastPrinted>2019-08-09T01:47:14Z</cp:lastPrinted>
  <dcterms:created xsi:type="dcterms:W3CDTF">2019-01-15T20:36:23Z</dcterms:created>
  <dcterms:modified xsi:type="dcterms:W3CDTF">2019-08-09T01:49:54Z</dcterms:modified>
</cp:coreProperties>
</file>